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Arimo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1FF"/>
    <a:srgbClr val="191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06B61-AD2F-DC98-0BA3-01A913156FF8}" v="528" dt="2025-03-02T21:28:27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9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3F02-E36B-EBB9-70DF-DE6B4796B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82DD9-5F83-750C-991A-2F386368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86A6FA-DE02-9B06-BB42-948455441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E186-F20E-ED82-71E9-5F05B967E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F8618-B80F-3E9D-B761-B327F71F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35DB6-1447-5D39-C843-DF26A90D2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55E4D-EA67-D050-26DC-2902832E6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80568-BD53-5C6F-BEF4-1513A9599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voice@exampl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x-on.r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5245" y="3016448"/>
            <a:ext cx="1396248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Phoenixlang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онлайн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Times New Roman"/>
                <a:ea typeface="Syne Bold"/>
                <a:cs typeface="Syne Bold" pitchFamily="34" charset="-120"/>
              </a:rPr>
              <a:t>кинотеатр</a:t>
            </a:r>
            <a:endParaRPr lang="en-US" sz="80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94030" y="4114800"/>
            <a:ext cx="8917756" cy="3799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Онлайн-кинотеатр с возможностью переозвучки фильмов. Контакты: </a:t>
            </a:r>
            <a:r>
              <a:rPr lang="en-US" sz="18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mari.vas.04@mail.ru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Инвестор: </a:t>
            </a:r>
            <a:r>
              <a:rPr lang="en-US" sz="18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x-on.ru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ru-RU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ru-RU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Васильченко Мария  Михайловна (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UX-UI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 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low-code frontend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Calibri" panose="020F0502020204030204"/>
                <a:cs typeface="Calibri" panose="020F0502020204030204"/>
              </a:rPr>
              <a:t>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 err="1">
                <a:solidFill>
                  <a:srgbClr val="8061FF"/>
                </a:solidFill>
              </a:rPr>
              <a:t>MaryPrety</a:t>
            </a:r>
            <a:endParaRPr lang="ru-RU" sz="2000" dirty="0">
              <a:solidFill>
                <a:srgbClr val="8061FF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ru-RU" sz="2000" dirty="0">
                <a:solidFill>
                  <a:schemeClr val="bg1"/>
                </a:solidFill>
              </a:rPr>
              <a:t>Енин Дмитрий Сергеевич </a:t>
            </a:r>
            <a:r>
              <a:rPr lang="en-US" sz="2000" dirty="0">
                <a:solidFill>
                  <a:schemeClr val="bg1"/>
                </a:solidFill>
              </a:rPr>
              <a:t>Project-</a:t>
            </a:r>
            <a:r>
              <a:rPr lang="ru-RU" sz="2000" dirty="0">
                <a:solidFill>
                  <a:schemeClr val="bg1"/>
                </a:solidFill>
              </a:rPr>
              <a:t>менеджер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>
                <a:solidFill>
                  <a:srgbClr val="8061FF"/>
                </a:solidFill>
              </a:rPr>
              <a:t>desperado122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r>
              <a:rPr lang="ru-RU" sz="2000">
                <a:solidFill>
                  <a:schemeClr val="bg1"/>
                </a:solidFill>
              </a:rPr>
              <a:t>Зыбин </a:t>
            </a:r>
            <a:r>
              <a:rPr lang="ru-RU" sz="2000" dirty="0">
                <a:solidFill>
                  <a:schemeClr val="bg1"/>
                </a:solidFill>
              </a:rPr>
              <a:t>Евгений  Владимирович </a:t>
            </a:r>
            <a:r>
              <a:rPr lang="en-GB" sz="2000" dirty="0">
                <a:solidFill>
                  <a:schemeClr val="bg1"/>
                </a:solidFill>
              </a:rPr>
              <a:t>DevOps</a:t>
            </a:r>
            <a:r>
              <a:rPr lang="ru-RU" sz="2000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 err="1">
                <a:solidFill>
                  <a:srgbClr val="8061FF"/>
                </a:solidFill>
              </a:rPr>
              <a:t>EvgenDssar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</a:rPr>
              <a:t>Шипунов Денис Алексеевич  </a:t>
            </a:r>
            <a:r>
              <a:rPr lang="en-GB" sz="2000" dirty="0">
                <a:solidFill>
                  <a:schemeClr val="bg1"/>
                </a:solidFill>
              </a:rPr>
              <a:t>Backend-</a:t>
            </a:r>
            <a:r>
              <a:rPr lang="ru-RU" sz="2000" dirty="0">
                <a:solidFill>
                  <a:schemeClr val="bg1"/>
                </a:solidFill>
              </a:rPr>
              <a:t>разработчик </a:t>
            </a:r>
            <a:r>
              <a:rPr lang="ru-RU" sz="2000" dirty="0">
                <a:solidFill>
                  <a:srgbClr val="8061FF"/>
                </a:solidFill>
              </a:rPr>
              <a:t>@</a:t>
            </a:r>
            <a:r>
              <a:rPr lang="en-GB" sz="2000" dirty="0">
                <a:solidFill>
                  <a:srgbClr val="8061FF"/>
                </a:solidFill>
              </a:rPr>
              <a:t>Linia12</a:t>
            </a: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chemeClr val="bg1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chemeClr val="bg1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rgbClr val="8061FF"/>
              </a:solidFill>
            </a:endParaRPr>
          </a:p>
          <a:p>
            <a:pPr algn="ctr">
              <a:lnSpc>
                <a:spcPts val="3000"/>
              </a:lnSpc>
            </a:pPr>
            <a:endParaRPr lang="ru-RU" sz="2000" dirty="0">
              <a:solidFill>
                <a:srgbClr val="8061FF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1470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Маркетинг и продвижение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Каналы привлечения клиентов: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400" dirty="0">
                <a:solidFill>
                  <a:schemeClr val="bg1"/>
                </a:solidFill>
              </a:rPr>
              <a:t>Ключевые метрики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000" dirty="0">
                <a:solidFill>
                  <a:schemeClr val="bg1"/>
                </a:solidFill>
              </a:rPr>
              <a:t>DAU (ежедневные активные пользователи): ≥ 50.</a:t>
            </a:r>
          </a:p>
          <a:p>
            <a:r>
              <a:rPr lang="ru-RU" sz="2000" dirty="0">
                <a:solidFill>
                  <a:schemeClr val="bg1"/>
                </a:solidFill>
              </a:rPr>
              <a:t>MAU (ежемесячные активные пользователи): ≥ 200.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Conversion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to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paid</a:t>
            </a:r>
            <a:r>
              <a:rPr lang="ru-RU" sz="2000" dirty="0">
                <a:solidFill>
                  <a:schemeClr val="bg1"/>
                </a:solidFill>
              </a:rPr>
              <a:t> (%): ≥ 10%.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F8FEA-F4F9-D845-7E29-FF1966941342}"/>
              </a:ext>
            </a:extLst>
          </p:cNvPr>
          <p:cNvSpPr txBox="1"/>
          <p:nvPr/>
        </p:nvSpPr>
        <p:spPr>
          <a:xfrm>
            <a:off x="830104" y="4680657"/>
            <a:ext cx="43740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Социальные сети (VK: челленджи и конкурсы, бюджет 12,000 ₽/мес.).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Партнерства с образовательными платформами (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ui-sans-serif"/>
              </a:rPr>
              <a:t>Skillbox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ui-sans-serif"/>
              </a:rPr>
              <a:t>GeekBrains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Тестирование с видеостудиями.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1698"/>
          <a:stretch/>
        </p:blipFill>
        <p:spPr>
          <a:xfrm>
            <a:off x="9237133" y="0"/>
            <a:ext cx="5393268" cy="8229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8377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Ключевые выводы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2361248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Дорогая озвучка и перевод видео.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01554" y="3748326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Платформа с переозвучкой и липсинком.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8577" y="513540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Аудитория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Подростки, студии, организации.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986790" y="6522482"/>
            <a:ext cx="24026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Финансы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Выход в плюс через 3 месяца.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5B50947-91B5-A87F-AA55-95C80D75B9E0}"/>
              </a:ext>
            </a:extLst>
          </p:cNvPr>
          <p:cNvSpPr/>
          <p:nvPr/>
        </p:nvSpPr>
        <p:spPr>
          <a:xfrm>
            <a:off x="3327398" y="45381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0B7E79C8-9C89-A860-34AB-4CDF286C93CC}"/>
              </a:ext>
            </a:extLst>
          </p:cNvPr>
          <p:cNvSpPr/>
          <p:nvPr/>
        </p:nvSpPr>
        <p:spPr>
          <a:xfrm>
            <a:off x="4148666" y="5020732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7C0EBEC-E695-CA31-7CFB-BFD4AD5F641E}"/>
              </a:ext>
            </a:extLst>
          </p:cNvPr>
          <p:cNvSpPr/>
          <p:nvPr/>
        </p:nvSpPr>
        <p:spPr>
          <a:xfrm>
            <a:off x="3327399" y="45381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CF3924D6-F1C1-7DEC-3987-EB510760EEA1}"/>
              </a:ext>
            </a:extLst>
          </p:cNvPr>
          <p:cNvSpPr/>
          <p:nvPr/>
        </p:nvSpPr>
        <p:spPr>
          <a:xfrm>
            <a:off x="4148666" y="5020733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41F8B52-DB01-6441-14BF-1086784AC636}"/>
              </a:ext>
            </a:extLst>
          </p:cNvPr>
          <p:cNvSpPr/>
          <p:nvPr/>
        </p:nvSpPr>
        <p:spPr>
          <a:xfrm>
            <a:off x="3310466" y="4529666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664A9-D850-5143-1C59-257AA1A78C36}"/>
              </a:ext>
            </a:extLst>
          </p:cNvPr>
          <p:cNvSpPr txBox="1"/>
          <p:nvPr/>
        </p:nvSpPr>
        <p:spPr>
          <a:xfrm>
            <a:off x="558800" y="1278467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31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38A0BFA-15FF-25FB-51D0-238F4FA1D450}"/>
              </a:ext>
            </a:extLst>
          </p:cNvPr>
          <p:cNvSpPr/>
          <p:nvPr/>
        </p:nvSpPr>
        <p:spPr>
          <a:xfrm>
            <a:off x="3344332" y="4495800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3F373205-C4DC-4DE8-3BAC-1E1484C47E79}"/>
              </a:ext>
            </a:extLst>
          </p:cNvPr>
          <p:cNvSpPr/>
          <p:nvPr/>
        </p:nvSpPr>
        <p:spPr>
          <a:xfrm>
            <a:off x="4165600" y="4978399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7799168-F72E-77C0-E6B3-9F736BA15CA5}"/>
              </a:ext>
            </a:extLst>
          </p:cNvPr>
          <p:cNvSpPr/>
          <p:nvPr/>
        </p:nvSpPr>
        <p:spPr>
          <a:xfrm>
            <a:off x="6832600" y="44873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D8C26065-E1E4-2CEF-8F8F-10319C837810}"/>
              </a:ext>
            </a:extLst>
          </p:cNvPr>
          <p:cNvSpPr/>
          <p:nvPr/>
        </p:nvSpPr>
        <p:spPr>
          <a:xfrm>
            <a:off x="5596467" y="4978400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2B3B691-362F-5822-C2C9-6F745097C10C}"/>
              </a:ext>
            </a:extLst>
          </p:cNvPr>
          <p:cNvSpPr/>
          <p:nvPr/>
        </p:nvSpPr>
        <p:spPr>
          <a:xfrm>
            <a:off x="3327400" y="4487333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0F6057-513A-8367-28FE-833F98462FD0}"/>
              </a:ext>
            </a:extLst>
          </p:cNvPr>
          <p:cNvSpPr txBox="1"/>
          <p:nvPr/>
        </p:nvSpPr>
        <p:spPr>
          <a:xfrm>
            <a:off x="558800" y="821267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728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6A836AB-8ECC-A304-8024-ED242294E03E}"/>
              </a:ext>
            </a:extLst>
          </p:cNvPr>
          <p:cNvSpPr/>
          <p:nvPr/>
        </p:nvSpPr>
        <p:spPr>
          <a:xfrm>
            <a:off x="9550399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Привлечь инвестиции для масштабирования проекта.</a:t>
            </a:r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57A606A-ABBE-427F-43B2-248FB8DF433E}"/>
              </a:ext>
            </a:extLst>
          </p:cNvPr>
          <p:cNvSpPr/>
          <p:nvPr/>
        </p:nvSpPr>
        <p:spPr>
          <a:xfrm>
            <a:off x="8297333" y="5122333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4042F60-6B07-4480-5B25-FD6DAF8D6A78}"/>
              </a:ext>
            </a:extLst>
          </p:cNvPr>
          <p:cNvSpPr/>
          <p:nvPr/>
        </p:nvSpPr>
        <p:spPr>
          <a:xfrm>
            <a:off x="6045200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Провести тестирование на 50-ти пользователях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58A8541E-6BBB-A8DE-6F16-DCBA13818F1F}"/>
              </a:ext>
            </a:extLst>
          </p:cNvPr>
          <p:cNvSpPr/>
          <p:nvPr/>
        </p:nvSpPr>
        <p:spPr>
          <a:xfrm>
            <a:off x="4809067" y="5122334"/>
            <a:ext cx="1075266" cy="702733"/>
          </a:xfrm>
          <a:prstGeom prst="rightArrow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7FA8366-83FB-D6C9-0F3A-808520556ED3}"/>
              </a:ext>
            </a:extLst>
          </p:cNvPr>
          <p:cNvSpPr/>
          <p:nvPr/>
        </p:nvSpPr>
        <p:spPr>
          <a:xfrm>
            <a:off x="2540000" y="4631267"/>
            <a:ext cx="2108200" cy="1811866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ea typeface="Calibri"/>
                <a:cs typeface="Calibri"/>
              </a:rPr>
              <a:t>Запуск MVP через 2 месяца работы нашего ресурса.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A7AEC-D4C5-7250-70B7-5D85520A809F}"/>
              </a:ext>
            </a:extLst>
          </p:cNvPr>
          <p:cNvSpPr txBox="1"/>
          <p:nvPr/>
        </p:nvSpPr>
        <p:spPr>
          <a:xfrm>
            <a:off x="558800" y="965201"/>
            <a:ext cx="135127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Дальнейшие шаги</a:t>
            </a:r>
            <a:endParaRPr lang="ru-RU" sz="96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7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0717-5B7B-D11C-AA9D-2BD0B4AEE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FD8D057-DFBF-FCCD-E5D6-5B93BF8B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F59CCC1-3547-BCB7-C7F8-6AE2EBDACB0A}"/>
              </a:ext>
            </a:extLst>
          </p:cNvPr>
          <p:cNvSpPr/>
          <p:nvPr/>
        </p:nvSpPr>
        <p:spPr>
          <a:xfrm>
            <a:off x="6324124" y="18010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Прогнозы на 2–3 года</a:t>
            </a:r>
            <a:endParaRPr lang="en-US" sz="4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E99C75F-B995-A5C6-BC08-744E6E417B55}"/>
              </a:ext>
            </a:extLst>
          </p:cNvPr>
          <p:cNvSpPr/>
          <p:nvPr/>
        </p:nvSpPr>
        <p:spPr>
          <a:xfrm>
            <a:off x="6324124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C017B29-FDEE-A451-0DF0-438622185EEB}"/>
              </a:ext>
            </a:extLst>
          </p:cNvPr>
          <p:cNvSpPr/>
          <p:nvPr/>
        </p:nvSpPr>
        <p:spPr>
          <a:xfrm>
            <a:off x="6324124" y="4513302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 млн ₽/год (год 1), 15 млн ₽/год (год 2), 30 млн ₽/год (год 3).</a:t>
            </a:r>
            <a:endParaRPr lang="en-US" sz="18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705D12A-2076-2294-96A0-EB88218A5589}"/>
              </a:ext>
            </a:extLst>
          </p:cNvPr>
          <p:cNvSpPr/>
          <p:nvPr/>
        </p:nvSpPr>
        <p:spPr>
          <a:xfrm>
            <a:off x="8933259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Expenses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AAE56365-6413-75B9-96C0-EE42BECB12B5}"/>
              </a:ext>
            </a:extLst>
          </p:cNvPr>
          <p:cNvSpPr/>
          <p:nvPr/>
        </p:nvSpPr>
        <p:spPr>
          <a:xfrm>
            <a:off x="8933259" y="451330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 млн ₽/год (фиксированные затраты).</a:t>
            </a:r>
            <a:endParaRPr lang="en-US" sz="185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74EEE569-41C0-9AF3-B4CE-44734407CAE5}"/>
              </a:ext>
            </a:extLst>
          </p:cNvPr>
          <p:cNvSpPr/>
          <p:nvPr/>
        </p:nvSpPr>
        <p:spPr>
          <a:xfrm>
            <a:off x="11542395" y="3665934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Прибыль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9C853F9-A38D-A97F-CCE0-CFFA1F8E140A}"/>
              </a:ext>
            </a:extLst>
          </p:cNvPr>
          <p:cNvSpPr/>
          <p:nvPr/>
        </p:nvSpPr>
        <p:spPr>
          <a:xfrm>
            <a:off x="11542395" y="4513421"/>
            <a:ext cx="225028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 млн ₽/год (год 1), 12 млн ₽/год (год 2), 27 млн ₽/год (год 3).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12396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41380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Суть проблемы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5602631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470208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Трудности создателей контента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317694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мультиязычного контента затруднено.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5399603" y="5594164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470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Подростки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96574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Хотят экспериментировать, но бюджет ограничен.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47020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794677" y="559416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4702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Малые студии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96574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 могут позволить себе дорогую озвучку.</a:t>
            </a:r>
            <a:endParaRPr lang="en-US" sz="1850" dirty="0"/>
          </a:p>
        </p:txBody>
      </p:sp>
      <p:pic>
        <p:nvPicPr>
          <p:cNvPr id="2050" name="Picture 2" descr="Бизнесмен, вытягивающий блок из башни Дженга">
            <a:extLst>
              <a:ext uri="{FF2B5EF4-FFF2-40B4-BE49-F238E27FC236}">
                <a16:creationId xmlns:a16="http://schemas.microsoft.com/office/drawing/2014/main" id="{1A806066-CD5A-CF4E-A908-D22A9B1E7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30110" b="30110"/>
          <a:stretch/>
        </p:blipFill>
        <p:spPr bwMode="auto">
          <a:xfrm>
            <a:off x="0" y="-4713"/>
            <a:ext cx="14630400" cy="38791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F82C47F-8F0C-2848-11FB-632512803644}"/>
              </a:ext>
            </a:extLst>
          </p:cNvPr>
          <p:cNvSpPr/>
          <p:nvPr/>
        </p:nvSpPr>
        <p:spPr>
          <a:xfrm>
            <a:off x="1151467" y="3530600"/>
            <a:ext cx="2142066" cy="2514600"/>
          </a:xfrm>
          <a:prstGeom prst="roundRect">
            <a:avLst/>
          </a:prstGeom>
          <a:solidFill>
            <a:srgbClr val="191B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2A7F7C0-2061-BD9A-8959-22E7547DB05E}"/>
              </a:ext>
            </a:extLst>
          </p:cNvPr>
          <p:cNvSpPr/>
          <p:nvPr/>
        </p:nvSpPr>
        <p:spPr>
          <a:xfrm>
            <a:off x="6189133" y="3530600"/>
            <a:ext cx="2142066" cy="2514600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CF1C936-62AE-C133-0A7A-1D5BEBFAB404}"/>
              </a:ext>
            </a:extLst>
          </p:cNvPr>
          <p:cNvSpPr/>
          <p:nvPr/>
        </p:nvSpPr>
        <p:spPr>
          <a:xfrm>
            <a:off x="11192932" y="3547533"/>
            <a:ext cx="2142066" cy="2514600"/>
          </a:xfrm>
          <a:prstGeom prst="roundRect">
            <a:avLst/>
          </a:prstGeom>
          <a:solidFill>
            <a:srgbClr val="191B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4497593" y="6362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ea typeface="Syne Bold" pitchFamily="34" charset="-122"/>
                <a:cs typeface="Calibri" panose="020F0502020204030204"/>
              </a:rPr>
              <a:t>Анализ аналогов</a:t>
            </a:r>
            <a:endParaRPr lang="en-US" sz="4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53260" y="3682695"/>
            <a:ext cx="20795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/>
                <a:cs typeface="Syne Bold" pitchFamily="34" charset="-120"/>
              </a:rPr>
              <a:t>Descript</a:t>
            </a:r>
            <a:endParaRPr lang="en-US">
              <a:ea typeface="Syne Bold"/>
              <a:cs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71794" y="4214693"/>
            <a:ext cx="1896586" cy="167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Текст-ту-спич, 1,200–3,000 ₽/мес. Нет липсинка.</a:t>
            </a:r>
            <a:endParaRPr lang="en-US" sz="1400">
              <a:latin typeface="Arimo"/>
              <a:ea typeface="Arimo"/>
              <a:cs typeface="Arimo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99882" y="3682696"/>
            <a:ext cx="19017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Syne Bold" pitchFamily="34" charset="0"/>
                <a:ea typeface="Syne Bold"/>
                <a:cs typeface="Syne Bold" pitchFamily="34" charset="-120"/>
              </a:rPr>
              <a:t>Synthesia</a:t>
            </a:r>
            <a:endParaRPr lang="en-US">
              <a:ea typeface="Syne Bold"/>
              <a:cs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6249083" y="4214693"/>
            <a:ext cx="2015120" cy="2010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Генерация аватаров, 4,000+ ₽/мес. Нет реальных лиц.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234835" y="3699629"/>
            <a:ext cx="19220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Adobe </a:t>
            </a:r>
            <a:r>
              <a:rPr lang="en-US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Premiere</a:t>
            </a:r>
            <a:r>
              <a:rPr lang="en-US" sz="1600" b="1" dirty="0">
                <a:solidFill>
                  <a:srgbClr val="FFFFFF"/>
                </a:solidFill>
                <a:latin typeface="Syne Bold"/>
                <a:ea typeface="Syne Bold"/>
                <a:cs typeface="Syne Bold" pitchFamily="34" charset="-120"/>
              </a:rPr>
              <a:t> Pro</a:t>
            </a:r>
            <a:endParaRPr lang="en-US" sz="1600">
              <a:latin typeface="Syne Bold"/>
              <a:ea typeface="Syne Bold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294103" y="4231626"/>
            <a:ext cx="1862720" cy="166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/>
                <a:ea typeface="Arimo"/>
                <a:cs typeface="Arimo"/>
              </a:rPr>
              <a:t>Редактирование + перевод, 13,000+ ₽/мес. Сложный интерфейс.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66944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Портрет пользователя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8642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Подросток (B2C)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2127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Андрей, 15 лет. Хочет уникальный контент, но ограничен бюджет.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005268"/>
            <a:ext cx="29103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Малая студия (B2B)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50080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Анна, 30 лет. Нужна быстрая адаптация видео для международной аудитории.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10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Бизнес-модель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Ценностное предложение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13302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Переозвучка с липсинком, выбор голоса, перевод на 3 языка.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933259" y="3665815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Клиентские сегменты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513302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Подростки, студии, образовательные организации.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542395" y="3665934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Источники дохода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13421"/>
            <a:ext cx="225028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Freemium, подписка (990 ₽/мес.), профессиональный тариф (2,990 ₽/мес.).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04605"/>
            <a:ext cx="5407104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MVP за 2 месяца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7" y="4525089"/>
            <a:ext cx="4340543" cy="919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Месяц 1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34058" y="6264712"/>
            <a:ext cx="3880961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Базовый API, 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перевод (</a:t>
            </a:r>
            <a:r>
              <a:rPr lang="en-US" sz="180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English,Russian,Spanish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),</a:t>
            </a: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UI с 3 голосами.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810" y="4525089"/>
            <a:ext cx="4340662" cy="919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74600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Месяц 2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74600" y="6264712"/>
            <a:ext cx="388108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Обучение TTS, простой липсинк, тестирование на 50 пользователях.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471" y="4525089"/>
            <a:ext cx="4340662" cy="919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262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После MVP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262" y="6264712"/>
            <a:ext cx="388108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Расширение языков, добавление новых голосов, улучшение липсинка.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8D95B-7E55-0323-6A3B-44F3C98653F3}"/>
              </a:ext>
            </a:extLst>
          </p:cNvPr>
          <p:cNvSpPr txBox="1"/>
          <p:nvPr/>
        </p:nvSpPr>
        <p:spPr>
          <a:xfrm>
            <a:off x="414720" y="7531579"/>
            <a:ext cx="1380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D1D5DB"/>
                </a:solidFill>
                <a:effectLst/>
                <a:latin typeface="ui-sans-serif"/>
              </a:rPr>
              <a:t>Пример использования: </a:t>
            </a:r>
            <a:r>
              <a:rPr lang="ru-RU" b="0" i="0" dirty="0">
                <a:solidFill>
                  <a:srgbClr val="D1D5DB"/>
                </a:solidFill>
                <a:effectLst/>
                <a:latin typeface="ui-sans-serif"/>
              </a:rPr>
              <a:t>Школьник Андрей Петров создает оригинальный ролик для ВК, используя свой голос и автоматический перевод.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0137-91AC-237D-786E-98C66A3D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2B77D-21D7-0F5E-B83F-ADB1A8829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A4D4FD-3930-EFAD-B73C-97AE8EFA1A97}"/>
              </a:ext>
            </a:extLst>
          </p:cNvPr>
          <p:cNvSpPr/>
          <p:nvPr/>
        </p:nvSpPr>
        <p:spPr>
          <a:xfrm>
            <a:off x="804267" y="3504605"/>
            <a:ext cx="5407104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ru-RU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Размер рынка</a:t>
            </a:r>
            <a:endParaRPr lang="en-US" sz="42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893C46DF-4782-2F78-4D23-67FE11BE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7" y="4525089"/>
            <a:ext cx="4340543" cy="919163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A024EAC8-75B6-E1DE-57B6-13C0C59C9100}"/>
              </a:ext>
            </a:extLst>
          </p:cNvPr>
          <p:cNvSpPr/>
          <p:nvPr/>
        </p:nvSpPr>
        <p:spPr>
          <a:xfrm>
            <a:off x="1034058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TAM</a:t>
            </a:r>
            <a:endParaRPr lang="en-US" sz="21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8569108-1E1C-F72D-F663-17F0358992FF}"/>
              </a:ext>
            </a:extLst>
          </p:cNvPr>
          <p:cNvSpPr/>
          <p:nvPr/>
        </p:nvSpPr>
        <p:spPr>
          <a:xfrm>
            <a:off x="1034058" y="6264712"/>
            <a:ext cx="3880961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Глобальный рынок создания цифрового контента (~50 млрд ₽).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02D0B296-257E-EC05-D9FE-837ECF6A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810" y="4525089"/>
            <a:ext cx="4340662" cy="91916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1F2F08CA-77D9-F867-824D-CEA8D2CA4F49}"/>
              </a:ext>
            </a:extLst>
          </p:cNvPr>
          <p:cNvSpPr/>
          <p:nvPr/>
        </p:nvSpPr>
        <p:spPr>
          <a:xfrm>
            <a:off x="5374600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SAM </a:t>
            </a:r>
            <a:endParaRPr lang="en-US" sz="21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70852B1-B01A-E71D-EE13-AF4CDF3194DA}"/>
              </a:ext>
            </a:extLst>
          </p:cNvPr>
          <p:cNvSpPr/>
          <p:nvPr/>
        </p:nvSpPr>
        <p:spPr>
          <a:xfrm>
            <a:off x="5374600" y="6264712"/>
            <a:ext cx="388108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Рынок </a:t>
            </a:r>
            <a:r>
              <a:rPr lang="ru-RU" sz="180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переозвучки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и перевода видео (~5 млрд ₽).</a:t>
            </a:r>
            <a:endParaRPr lang="en-US" sz="18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9A7B5BB6-F620-1F50-BCA1-D41C7DDD9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471" y="4525089"/>
            <a:ext cx="4340662" cy="919163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728E144-70CE-D933-DA3C-6056FBE045C6}"/>
              </a:ext>
            </a:extLst>
          </p:cNvPr>
          <p:cNvSpPr/>
          <p:nvPr/>
        </p:nvSpPr>
        <p:spPr>
          <a:xfrm>
            <a:off x="9715262" y="578893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SOM</a:t>
            </a:r>
            <a:endParaRPr lang="en-US" sz="21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CDC694FE-787E-03DC-A883-28BC8C0FD867}"/>
              </a:ext>
            </a:extLst>
          </p:cNvPr>
          <p:cNvSpPr/>
          <p:nvPr/>
        </p:nvSpPr>
        <p:spPr>
          <a:xfrm>
            <a:off x="9715262" y="6264712"/>
            <a:ext cx="3881080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</a:t>
            </a: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одростки и малые студии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(~1 млрд ₽).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C478E-B18A-6B0A-E043-5A26539DF444}"/>
              </a:ext>
            </a:extLst>
          </p:cNvPr>
          <p:cNvSpPr txBox="1"/>
          <p:nvPr/>
        </p:nvSpPr>
        <p:spPr>
          <a:xfrm>
            <a:off x="414720" y="7531579"/>
            <a:ext cx="1380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>
                <a:solidFill>
                  <a:srgbClr val="D1D5DB"/>
                </a:solidFill>
                <a:effectLst/>
                <a:latin typeface="ui-sans-serif"/>
              </a:rPr>
              <a:t>Тренды рынка: Рост спроса на креативные инструменты среди молодежи, увеличение производства международного контента.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22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b="1" dirty="0">
                <a:solidFill>
                  <a:srgbClr val="FFFFFF"/>
                </a:solidFill>
                <a:ea typeface="Syne Bold" pitchFamily="34" charset="-122"/>
              </a:rPr>
              <a:t>Предполагаемая страницы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950846" y="3938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Главная страница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50846" y="443424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Регистрация/вход, видеоролик, "Попробуй бесплатно".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388781" y="3938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Инструментарий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88781" y="443424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Загрузка видео, выбор языка, выбор голоса.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826717" y="3938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Личные ролики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26717" y="443436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Профиль с роликами, публикация, </a:t>
            </a:r>
            <a:r>
              <a:rPr lang="en-US" sz="18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скачивание</a:t>
            </a:r>
            <a:r>
              <a:rPr lang="ru-RU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чат. 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Тарифы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385084" y="4509611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7258407" y="4375547"/>
            <a:ext cx="11346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732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Бесплатный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Свой голос или 3 стандартных, перевод на 3 языка, 25 попыток.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7224474" y="5405676"/>
            <a:ext cx="18145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437" y="5293519"/>
            <a:ext cx="33151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Стандартный (990 ₽/мес.)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437" y="5720120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Полнометражные фильмы, 10+ голосов, перевод на доп. языки.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5084" y="6466880"/>
            <a:ext cx="721162" cy="22860"/>
          </a:xfrm>
          <a:prstGeom prst="roundRect">
            <a:avLst>
              <a:gd name="adj" fmla="val 135211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7221974" y="6332815"/>
            <a:ext cx="186452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39754" y="6220658"/>
            <a:ext cx="434220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Профессиональный (2,990 ₽/мес.)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460802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Настройка голоса, безлимитный трафик, эксклюзивные голоса.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663</Words>
  <Application>Microsoft Office PowerPoint</Application>
  <PresentationFormat>Произвольный</PresentationFormat>
  <Paragraphs>127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Syne Bold</vt:lpstr>
      <vt:lpstr>Calibri</vt:lpstr>
      <vt:lpstr>ui-sans-serif</vt:lpstr>
      <vt:lpstr>Arimo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mary vasil</cp:lastModifiedBy>
  <cp:revision>195</cp:revision>
  <dcterms:created xsi:type="dcterms:W3CDTF">2025-03-02T11:33:45Z</dcterms:created>
  <dcterms:modified xsi:type="dcterms:W3CDTF">2025-03-10T10:02:18Z</dcterms:modified>
</cp:coreProperties>
</file>